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Short Stack"/>
      <p:regular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ShortStack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5ed11d01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5ed11d01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5ed11d01_3_0:notes"/>
          <p:cNvSpPr txBox="1"/>
          <p:nvPr>
            <p:ph idx="12" type="sldNum"/>
          </p:nvPr>
        </p:nvSpPr>
        <p:spPr>
          <a:xfrm>
            <a:off x="3886200" y="8636000"/>
            <a:ext cx="2942035" cy="455084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3a5ed11d01_3_0:notes"/>
          <p:cNvSpPr/>
          <p:nvPr>
            <p:ph idx="2" type="sldImg"/>
          </p:nvPr>
        </p:nvSpPr>
        <p:spPr>
          <a:xfrm>
            <a:off x="1701800" y="711200"/>
            <a:ext cx="3454400" cy="3454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0" name="Google Shape;220;g3a5ed11d01_3_0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Note: Java automatically initializes elements to 0.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Note: arrays are objects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5ed11d01_3_45:notes"/>
          <p:cNvSpPr txBox="1"/>
          <p:nvPr>
            <p:ph idx="12" type="sldNum"/>
          </p:nvPr>
        </p:nvSpPr>
        <p:spPr>
          <a:xfrm>
            <a:off x="3886200" y="8636000"/>
            <a:ext cx="2942035" cy="455084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g3a5ed11d01_3_45:notes"/>
          <p:cNvSpPr/>
          <p:nvPr>
            <p:ph idx="2" type="sldImg"/>
          </p:nvPr>
        </p:nvSpPr>
        <p:spPr>
          <a:xfrm>
            <a:off x="1701800" y="711200"/>
            <a:ext cx="3454400" cy="3454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2" name="Google Shape;252;g3a5ed11d01_3_45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5ed11d01_3_80:notes"/>
          <p:cNvSpPr txBox="1"/>
          <p:nvPr>
            <p:ph idx="12" type="sldNum"/>
          </p:nvPr>
        </p:nvSpPr>
        <p:spPr>
          <a:xfrm>
            <a:off x="3886200" y="8636000"/>
            <a:ext cx="2942035" cy="455084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g3a5ed11d01_3_80:notes"/>
          <p:cNvSpPr/>
          <p:nvPr>
            <p:ph idx="2" type="sldImg"/>
          </p:nvPr>
        </p:nvSpPr>
        <p:spPr>
          <a:xfrm>
            <a:off x="1701800" y="711200"/>
            <a:ext cx="3454400" cy="3454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8" name="Google Shape;288;g3a5ed11d01_3_80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5ed11d01_3_110:notes"/>
          <p:cNvSpPr txBox="1"/>
          <p:nvPr>
            <p:ph idx="12" type="sldNum"/>
          </p:nvPr>
        </p:nvSpPr>
        <p:spPr>
          <a:xfrm>
            <a:off x="3886200" y="8636000"/>
            <a:ext cx="2942035" cy="455084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g3a5ed11d01_3_110:notes"/>
          <p:cNvSpPr/>
          <p:nvPr>
            <p:ph idx="2" type="sldImg"/>
          </p:nvPr>
        </p:nvSpPr>
        <p:spPr>
          <a:xfrm>
            <a:off x="1701800" y="711200"/>
            <a:ext cx="3454400" cy="3454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0" name="Google Shape;300;g3a5ed11d01_3_110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5ed11d01_0_100:notes"/>
          <p:cNvSpPr txBox="1"/>
          <p:nvPr>
            <p:ph idx="12" type="sldNum"/>
          </p:nvPr>
        </p:nvSpPr>
        <p:spPr>
          <a:xfrm>
            <a:off x="3886200" y="8636000"/>
            <a:ext cx="2942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3a5ed11d01_0_100:notes"/>
          <p:cNvSpPr/>
          <p:nvPr>
            <p:ph idx="2" type="sldImg"/>
          </p:nvPr>
        </p:nvSpPr>
        <p:spPr>
          <a:xfrm>
            <a:off x="1701800" y="711200"/>
            <a:ext cx="3454500" cy="3454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2" name="Google Shape;312;g3a5ed11d01_0_100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5ed11d0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ArrayExamples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Cmd + ‘+’ to zoom </a:t>
            </a:r>
            <a:endParaRPr/>
          </a:p>
        </p:txBody>
      </p:sp>
      <p:sp>
        <p:nvSpPr>
          <p:cNvPr id="325" name="Google Shape;325;g3a5ed11d01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5ed11d01_0_53:notes"/>
          <p:cNvSpPr txBox="1"/>
          <p:nvPr>
            <p:ph idx="12" type="sldNum"/>
          </p:nvPr>
        </p:nvSpPr>
        <p:spPr>
          <a:xfrm>
            <a:off x="3886200" y="8636000"/>
            <a:ext cx="2942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g3a5ed11d01_0_53:notes"/>
          <p:cNvSpPr/>
          <p:nvPr>
            <p:ph idx="2" type="sldImg"/>
          </p:nvPr>
        </p:nvSpPr>
        <p:spPr>
          <a:xfrm>
            <a:off x="1701800" y="711200"/>
            <a:ext cx="3454500" cy="3454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2" name="Google Shape;332;g3a5ed11d01_0_53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5ed11d01_3_92:notes"/>
          <p:cNvSpPr txBox="1"/>
          <p:nvPr>
            <p:ph idx="1" type="body"/>
          </p:nvPr>
        </p:nvSpPr>
        <p:spPr>
          <a:xfrm>
            <a:off x="914400" y="4368800"/>
            <a:ext cx="4999435" cy="40110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Game</a:t>
            </a:r>
            <a:endParaRPr/>
          </a:p>
        </p:txBody>
      </p:sp>
      <p:sp>
        <p:nvSpPr>
          <p:cNvPr id="343" name="Google Shape;343;g3a5ed11d01_3_92:notes"/>
          <p:cNvSpPr/>
          <p:nvPr>
            <p:ph idx="2" type="sldImg"/>
          </p:nvPr>
        </p:nvSpPr>
        <p:spPr>
          <a:xfrm>
            <a:off x="1706761" y="711200"/>
            <a:ext cx="3414713" cy="34014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5ed11d01_3_97:notes"/>
          <p:cNvSpPr txBox="1"/>
          <p:nvPr>
            <p:ph idx="1" type="body"/>
          </p:nvPr>
        </p:nvSpPr>
        <p:spPr>
          <a:xfrm>
            <a:off x="914400" y="4368800"/>
            <a:ext cx="4999435" cy="40110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5ed11d01_3_97:notes"/>
          <p:cNvSpPr/>
          <p:nvPr>
            <p:ph idx="2" type="sldImg"/>
          </p:nvPr>
        </p:nvSpPr>
        <p:spPr>
          <a:xfrm>
            <a:off x="1706761" y="711200"/>
            <a:ext cx="3414713" cy="34014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5ed11d01_3_105:notes"/>
          <p:cNvSpPr txBox="1"/>
          <p:nvPr>
            <p:ph idx="1" type="body"/>
          </p:nvPr>
        </p:nvSpPr>
        <p:spPr>
          <a:xfrm>
            <a:off x="914400" y="4368800"/>
            <a:ext cx="4999435" cy="401108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Day 5 -&gt; RacingCars</a:t>
            </a:r>
            <a:endParaRPr/>
          </a:p>
        </p:txBody>
      </p:sp>
      <p:sp>
        <p:nvSpPr>
          <p:cNvPr id="359" name="Google Shape;359;g3a5ed11d01_3_105:notes"/>
          <p:cNvSpPr/>
          <p:nvPr>
            <p:ph idx="2" type="sldImg"/>
          </p:nvPr>
        </p:nvSpPr>
        <p:spPr>
          <a:xfrm>
            <a:off x="1706761" y="711200"/>
            <a:ext cx="3414713" cy="3401484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5ed11d01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3a5ed11d01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3a5ed11d01_2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a5ed11d0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a5ed11d0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5ed11d0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a5ed11d01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5ed11d01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5ed11d01_2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6c42d803_0_0:notes"/>
          <p:cNvSpPr txBox="1"/>
          <p:nvPr>
            <p:ph idx="1" type="body"/>
          </p:nvPr>
        </p:nvSpPr>
        <p:spPr>
          <a:xfrm>
            <a:off x="914400" y="4368800"/>
            <a:ext cx="4999500" cy="4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the Game</a:t>
            </a:r>
            <a:endParaRPr/>
          </a:p>
        </p:txBody>
      </p:sp>
      <p:sp>
        <p:nvSpPr>
          <p:cNvPr id="166" name="Google Shape;166;g3a6c42d803_0_0:notes"/>
          <p:cNvSpPr/>
          <p:nvPr>
            <p:ph idx="2" type="sldImg"/>
          </p:nvPr>
        </p:nvSpPr>
        <p:spPr>
          <a:xfrm>
            <a:off x="1706761" y="711200"/>
            <a:ext cx="3414600" cy="3401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5ed11d0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a5ed11d01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5ed11d0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a5ed11d01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5ed11d0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index starts at 0!!!!!!!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***this means the length is a number larger than the highest index**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a5ed11d01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5ed11d0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5ed11d0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5ed11d01_3_33:notes"/>
          <p:cNvSpPr txBox="1"/>
          <p:nvPr>
            <p:ph idx="12" type="sldNum"/>
          </p:nvPr>
        </p:nvSpPr>
        <p:spPr>
          <a:xfrm>
            <a:off x="3886200" y="8636000"/>
            <a:ext cx="2942035" cy="455084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3a5ed11d01_3_33:notes"/>
          <p:cNvSpPr/>
          <p:nvPr>
            <p:ph idx="2" type="sldImg"/>
          </p:nvPr>
        </p:nvSpPr>
        <p:spPr>
          <a:xfrm>
            <a:off x="1701800" y="711200"/>
            <a:ext cx="3454400" cy="3454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7" name="Google Shape;207;g3a5ed11d01_3_33:notes"/>
          <p:cNvSpPr txBox="1"/>
          <p:nvPr>
            <p:ph idx="1" type="body"/>
          </p:nvPr>
        </p:nvSpPr>
        <p:spPr>
          <a:xfrm>
            <a:off x="914400" y="4216400"/>
            <a:ext cx="5029200" cy="438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Explain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homogeneous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and Content">
  <p:cSld name="4_Title and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2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8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5742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990600" y="3270819"/>
            <a:ext cx="7391399" cy="1600201"/>
          </a:xfrm>
          <a:prstGeom prst="rect">
            <a:avLst/>
          </a:prstGeom>
          <a:solidFill>
            <a:srgbClr val="DAE5F1">
              <a:alpha val="60000"/>
            </a:srgbClr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Arrays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:\Users\Chris\University\Teaching\cs221\WWW\slides\img\stanford.png" id="147" name="Google Shape;14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228600"/>
            <a:ext cx="1787537" cy="178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/>
          <p:nvPr/>
        </p:nvSpPr>
        <p:spPr>
          <a:xfrm>
            <a:off x="1422400" y="1201341"/>
            <a:ext cx="6553200" cy="57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type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b="1"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new 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1303338" y="2231231"/>
            <a:ext cx="6743700" cy="3429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[10];</a:t>
            </a:r>
            <a:endParaRPr/>
          </a:p>
        </p:txBody>
      </p:sp>
      <p:grpSp>
        <p:nvGrpSpPr>
          <p:cNvPr id="224" name="Google Shape;224;p38"/>
          <p:cNvGrpSpPr/>
          <p:nvPr/>
        </p:nvGrpSpPr>
        <p:grpSpPr>
          <a:xfrm>
            <a:off x="482600" y="2833687"/>
            <a:ext cx="8088313" cy="1799035"/>
            <a:chOff x="304" y="2380"/>
            <a:chExt cx="5095" cy="1511"/>
          </a:xfrm>
        </p:grpSpPr>
        <p:sp>
          <p:nvSpPr>
            <p:cNvPr id="225" name="Google Shape;225;p38"/>
            <p:cNvSpPr/>
            <p:nvPr/>
          </p:nvSpPr>
          <p:spPr>
            <a:xfrm>
              <a:off x="304" y="2380"/>
              <a:ext cx="5095" cy="1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26" name="Google Shape;226;p38"/>
            <p:cNvGrpSpPr/>
            <p:nvPr/>
          </p:nvGrpSpPr>
          <p:grpSpPr>
            <a:xfrm>
              <a:off x="768" y="2544"/>
              <a:ext cx="4343" cy="760"/>
              <a:chOff x="768" y="2544"/>
              <a:chExt cx="4343" cy="760"/>
            </a:xfrm>
          </p:grpSpPr>
          <p:sp>
            <p:nvSpPr>
              <p:cNvPr id="227" name="Google Shape;227;p38"/>
              <p:cNvSpPr txBox="1"/>
              <p:nvPr/>
            </p:nvSpPr>
            <p:spPr>
              <a:xfrm>
                <a:off x="864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28" name="Google Shape;228;p38"/>
              <p:cNvSpPr txBox="1"/>
              <p:nvPr/>
            </p:nvSpPr>
            <p:spPr>
              <a:xfrm>
                <a:off x="1296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/>
              </a:p>
            </p:txBody>
          </p:sp>
          <p:sp>
            <p:nvSpPr>
              <p:cNvPr id="229" name="Google Shape;229;p38"/>
              <p:cNvSpPr txBox="1"/>
              <p:nvPr/>
            </p:nvSpPr>
            <p:spPr>
              <a:xfrm>
                <a:off x="1728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</p:txBody>
          </p:sp>
          <p:sp>
            <p:nvSpPr>
              <p:cNvPr id="230" name="Google Shape;230;p38"/>
              <p:cNvSpPr txBox="1"/>
              <p:nvPr/>
            </p:nvSpPr>
            <p:spPr>
              <a:xfrm>
                <a:off x="2160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</p:txBody>
          </p:sp>
          <p:sp>
            <p:nvSpPr>
              <p:cNvPr id="231" name="Google Shape;231;p38"/>
              <p:cNvSpPr txBox="1"/>
              <p:nvPr/>
            </p:nvSpPr>
            <p:spPr>
              <a:xfrm>
                <a:off x="2592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  <p:sp>
            <p:nvSpPr>
              <p:cNvPr id="232" name="Google Shape;232;p38"/>
              <p:cNvSpPr txBox="1"/>
              <p:nvPr/>
            </p:nvSpPr>
            <p:spPr>
              <a:xfrm>
                <a:off x="3024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/>
              </a:p>
            </p:txBody>
          </p:sp>
          <p:sp>
            <p:nvSpPr>
              <p:cNvPr id="233" name="Google Shape;233;p38"/>
              <p:cNvSpPr txBox="1"/>
              <p:nvPr/>
            </p:nvSpPr>
            <p:spPr>
              <a:xfrm>
                <a:off x="3456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/>
              </a:p>
            </p:txBody>
          </p:sp>
          <p:sp>
            <p:nvSpPr>
              <p:cNvPr id="234" name="Google Shape;234;p38"/>
              <p:cNvSpPr txBox="1"/>
              <p:nvPr/>
            </p:nvSpPr>
            <p:spPr>
              <a:xfrm>
                <a:off x="3888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7</a:t>
                </a:r>
                <a:endParaRPr/>
              </a:p>
            </p:txBody>
          </p:sp>
          <p:sp>
            <p:nvSpPr>
              <p:cNvPr id="235" name="Google Shape;235;p38"/>
              <p:cNvSpPr txBox="1"/>
              <p:nvPr/>
            </p:nvSpPr>
            <p:spPr>
              <a:xfrm>
                <a:off x="4320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</a:t>
                </a:r>
                <a:endParaRPr/>
              </a:p>
            </p:txBody>
          </p:sp>
          <p:sp>
            <p:nvSpPr>
              <p:cNvPr id="236" name="Google Shape;236;p38"/>
              <p:cNvSpPr/>
              <p:nvPr/>
            </p:nvSpPr>
            <p:spPr>
              <a:xfrm>
                <a:off x="816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37" name="Google Shape;237;p38"/>
              <p:cNvSpPr/>
              <p:nvPr/>
            </p:nvSpPr>
            <p:spPr>
              <a:xfrm>
                <a:off x="1248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38" name="Google Shape;238;p38"/>
              <p:cNvSpPr/>
              <p:nvPr/>
            </p:nvSpPr>
            <p:spPr>
              <a:xfrm>
                <a:off x="1680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39" name="Google Shape;239;p38"/>
              <p:cNvSpPr/>
              <p:nvPr/>
            </p:nvSpPr>
            <p:spPr>
              <a:xfrm>
                <a:off x="2112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0" name="Google Shape;240;p38"/>
              <p:cNvSpPr/>
              <p:nvPr/>
            </p:nvSpPr>
            <p:spPr>
              <a:xfrm>
                <a:off x="2544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1" name="Google Shape;241;p38"/>
              <p:cNvSpPr/>
              <p:nvPr/>
            </p:nvSpPr>
            <p:spPr>
              <a:xfrm>
                <a:off x="2976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2" name="Google Shape;242;p38"/>
              <p:cNvSpPr/>
              <p:nvPr/>
            </p:nvSpPr>
            <p:spPr>
              <a:xfrm>
                <a:off x="3408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>
                <a:off x="3840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4" name="Google Shape;244;p38"/>
              <p:cNvSpPr/>
              <p:nvPr/>
            </p:nvSpPr>
            <p:spPr>
              <a:xfrm>
                <a:off x="4272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5" name="Google Shape;245;p38"/>
              <p:cNvSpPr/>
              <p:nvPr/>
            </p:nvSpPr>
            <p:spPr>
              <a:xfrm>
                <a:off x="4704" y="2835"/>
                <a:ext cx="407" cy="271"/>
              </a:xfrm>
              <a:prstGeom prst="rect">
                <a:avLst/>
              </a:prstGeom>
              <a:solidFill>
                <a:srgbClr val="FFFFFF"/>
              </a:solidFill>
              <a:ln cap="sq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Times New Roman"/>
                  <a:buNone/>
                </a:pPr>
                <a:r>
                  <a:rPr lang="en" sz="24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246" name="Google Shape;246;p38"/>
              <p:cNvSpPr txBox="1"/>
              <p:nvPr/>
            </p:nvSpPr>
            <p:spPr>
              <a:xfrm>
                <a:off x="4752" y="3131"/>
                <a:ext cx="31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9</a:t>
                </a: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>
                <a:off x="768" y="2544"/>
                <a:ext cx="12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800" lIns="90000" spcFirstLastPara="1" rIns="90000" wrap="square" tIns="468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Times New Roman"/>
                  <a:buNone/>
                </a:pPr>
                <a:r>
                  <a:rPr b="1" lang="en" sz="1600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intArray</a:t>
                </a:r>
                <a:endParaRPr/>
              </a:p>
            </p:txBody>
          </p:sp>
        </p:grpSp>
      </p:grpSp>
      <p:sp>
        <p:nvSpPr>
          <p:cNvPr id="248" name="Google Shape;248;p38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Declaring an Array variable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/>
        </p:nvSpPr>
        <p:spPr>
          <a:xfrm>
            <a:off x="13081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55" name="Google Shape;255;p39"/>
          <p:cNvSpPr txBox="1"/>
          <p:nvPr/>
        </p:nvSpPr>
        <p:spPr>
          <a:xfrm>
            <a:off x="19939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26797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257" name="Google Shape;257;p39"/>
          <p:cNvSpPr txBox="1"/>
          <p:nvPr/>
        </p:nvSpPr>
        <p:spPr>
          <a:xfrm>
            <a:off x="33655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258" name="Google Shape;258;p39"/>
          <p:cNvSpPr txBox="1"/>
          <p:nvPr/>
        </p:nvSpPr>
        <p:spPr>
          <a:xfrm>
            <a:off x="40513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47371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54229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61087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67945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/>
          </a:p>
        </p:txBody>
      </p:sp>
      <p:sp>
        <p:nvSpPr>
          <p:cNvPr id="263" name="Google Shape;263;p39"/>
          <p:cNvSpPr/>
          <p:nvPr/>
        </p:nvSpPr>
        <p:spPr>
          <a:xfrm>
            <a:off x="12319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19177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65" name="Google Shape;265;p39"/>
          <p:cNvSpPr/>
          <p:nvPr/>
        </p:nvSpPr>
        <p:spPr>
          <a:xfrm>
            <a:off x="26035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32893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67" name="Google Shape;267;p39"/>
          <p:cNvSpPr/>
          <p:nvPr/>
        </p:nvSpPr>
        <p:spPr>
          <a:xfrm>
            <a:off x="39751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68" name="Google Shape;268;p39"/>
          <p:cNvSpPr/>
          <p:nvPr/>
        </p:nvSpPr>
        <p:spPr>
          <a:xfrm>
            <a:off x="46609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69" name="Google Shape;269;p39"/>
          <p:cNvSpPr/>
          <p:nvPr/>
        </p:nvSpPr>
        <p:spPr>
          <a:xfrm>
            <a:off x="53467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70" name="Google Shape;270;p39"/>
          <p:cNvSpPr/>
          <p:nvPr/>
        </p:nvSpPr>
        <p:spPr>
          <a:xfrm>
            <a:off x="60325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71" name="Google Shape;271;p39"/>
          <p:cNvSpPr/>
          <p:nvPr/>
        </p:nvSpPr>
        <p:spPr>
          <a:xfrm>
            <a:off x="67183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7404100" y="3529013"/>
            <a:ext cx="685800" cy="352425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>
            <a:off x="7480300" y="3881438"/>
            <a:ext cx="533400" cy="20716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1155700" y="3182550"/>
            <a:ext cx="17916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b="1"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endParaRPr/>
          </a:p>
        </p:txBody>
      </p:sp>
      <p:grpSp>
        <p:nvGrpSpPr>
          <p:cNvPr id="275" name="Google Shape;275;p39"/>
          <p:cNvGrpSpPr/>
          <p:nvPr/>
        </p:nvGrpSpPr>
        <p:grpSpPr>
          <a:xfrm>
            <a:off x="468313" y="1058466"/>
            <a:ext cx="8088312" cy="862012"/>
            <a:chOff x="295" y="761"/>
            <a:chExt cx="5095" cy="724"/>
          </a:xfrm>
        </p:grpSpPr>
        <p:sp>
          <p:nvSpPr>
            <p:cNvPr id="276" name="Google Shape;276;p39"/>
            <p:cNvSpPr/>
            <p:nvPr/>
          </p:nvSpPr>
          <p:spPr>
            <a:xfrm>
              <a:off x="295" y="761"/>
              <a:ext cx="5095" cy="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-303213" lvl="0" marL="303213" marR="0" rtl="0" algn="just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Char char="•"/>
              </a:pPr>
              <a:r>
                <a:rPr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You can, for example, select the initial element by writing</a:t>
              </a:r>
              <a:endParaRPr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2071" y="1185"/>
              <a:ext cx="1500" cy="300"/>
            </a:xfrm>
            <a:prstGeom prst="rect">
              <a:avLst/>
            </a:prstGeom>
            <a:solidFill>
              <a:srgbClr val="FFFFFF"/>
            </a:solidFill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lang="en" sz="1800">
                  <a:latin typeface="Courier New"/>
                  <a:ea typeface="Courier New"/>
                  <a:cs typeface="Courier New"/>
                  <a:sym typeface="Courier New"/>
                </a:rPr>
                <a:t>intArray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[0]</a:t>
              </a:r>
              <a:endParaRPr/>
            </a:p>
          </p:txBody>
        </p:sp>
      </p:grpSp>
      <p:grpSp>
        <p:nvGrpSpPr>
          <p:cNvPr id="278" name="Google Shape;278;p39"/>
          <p:cNvGrpSpPr/>
          <p:nvPr/>
        </p:nvGrpSpPr>
        <p:grpSpPr>
          <a:xfrm>
            <a:off x="482600" y="1934766"/>
            <a:ext cx="8088313" cy="1275159"/>
            <a:chOff x="304" y="1625"/>
            <a:chExt cx="5095" cy="1071"/>
          </a:xfrm>
        </p:grpSpPr>
        <p:sp>
          <p:nvSpPr>
            <p:cNvPr id="279" name="Google Shape;279;p39"/>
            <p:cNvSpPr/>
            <p:nvPr/>
          </p:nvSpPr>
          <p:spPr>
            <a:xfrm>
              <a:off x="304" y="1625"/>
              <a:ext cx="5095" cy="10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-303213" lvl="0" marL="303213" marR="0" rtl="0" algn="just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Char char="•"/>
              </a:pPr>
              <a:r>
                <a:rPr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Assigning a value to an element</a:t>
              </a: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2072" y="2321"/>
              <a:ext cx="1639" cy="263"/>
            </a:xfrm>
            <a:prstGeom prst="rect">
              <a:avLst/>
            </a:prstGeom>
            <a:solidFill>
              <a:srgbClr val="FFFFFF"/>
            </a:solidFill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lang="en" sz="1800">
                  <a:latin typeface="Courier New"/>
                  <a:ea typeface="Courier New"/>
                  <a:cs typeface="Courier New"/>
                  <a:sym typeface="Courier New"/>
                </a:rPr>
                <a:t>intArray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[9] = 42;</a:t>
              </a:r>
              <a:endParaRPr/>
            </a:p>
          </p:txBody>
        </p:sp>
      </p:grpSp>
      <p:grpSp>
        <p:nvGrpSpPr>
          <p:cNvPr id="281" name="Google Shape;281;p39"/>
          <p:cNvGrpSpPr/>
          <p:nvPr/>
        </p:nvGrpSpPr>
        <p:grpSpPr>
          <a:xfrm>
            <a:off x="7451725" y="3534966"/>
            <a:ext cx="534988" cy="357187"/>
            <a:chOff x="4694" y="2969"/>
            <a:chExt cx="337" cy="300"/>
          </a:xfrm>
        </p:grpSpPr>
        <p:sp>
          <p:nvSpPr>
            <p:cNvPr id="282" name="Google Shape;282;p39"/>
            <p:cNvSpPr/>
            <p:nvPr/>
          </p:nvSpPr>
          <p:spPr>
            <a:xfrm>
              <a:off x="4694" y="3003"/>
              <a:ext cx="337" cy="19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4704" y="296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lang="en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r>
                <a:rPr lang="en" sz="2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000"/>
            </a:p>
          </p:txBody>
        </p:sp>
      </p:grpSp>
      <p:sp>
        <p:nvSpPr>
          <p:cNvPr id="284" name="Google Shape;284;p39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Array selection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/>
        </p:nvSpPr>
        <p:spPr>
          <a:xfrm>
            <a:off x="1447800" y="3517250"/>
            <a:ext cx="6513600" cy="10338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0;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18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 = -1;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482600" y="2701528"/>
            <a:ext cx="80883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213" lvl="0" marL="30321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an example, you can reset every element in 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-1 using the following 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loop:</a:t>
            </a:r>
            <a:endParaRPr/>
          </a:p>
        </p:txBody>
      </p:sp>
      <p:grpSp>
        <p:nvGrpSpPr>
          <p:cNvPr id="292" name="Google Shape;292;p40"/>
          <p:cNvGrpSpPr/>
          <p:nvPr/>
        </p:nvGrpSpPr>
        <p:grpSpPr>
          <a:xfrm>
            <a:off x="482600" y="931069"/>
            <a:ext cx="8088313" cy="1709747"/>
            <a:chOff x="304" y="782"/>
            <a:chExt cx="5095" cy="1436"/>
          </a:xfrm>
        </p:grpSpPr>
        <p:sp>
          <p:nvSpPr>
            <p:cNvPr id="293" name="Google Shape;293;p40"/>
            <p:cNvSpPr/>
            <p:nvPr/>
          </p:nvSpPr>
          <p:spPr>
            <a:xfrm>
              <a:off x="304" y="782"/>
              <a:ext cx="5095" cy="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-303213" lvl="0" marL="303213" marR="0" rtl="0" algn="just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Char char="•"/>
              </a:pPr>
              <a:r>
                <a:rPr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Cycling through each of the array elements</a:t>
              </a:r>
              <a:endPara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3213" lvl="0" marL="341313" marR="0" rtl="0" algn="l">
                <a:lnSpc>
                  <a:spcPct val="85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303213" lvl="0" marL="341313" marR="0" rtl="0" algn="just">
                <a:lnSpc>
                  <a:spcPct val="85000"/>
                </a:lnSpc>
                <a:spcBef>
                  <a:spcPts val="150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912" y="1318"/>
              <a:ext cx="4200" cy="900"/>
            </a:xfrm>
            <a:prstGeom prst="rect">
              <a:avLst/>
            </a:prstGeom>
            <a:solidFill>
              <a:srgbClr val="FFFFFF"/>
            </a:solidFill>
            <a:ln cap="sq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lang="en" sz="1800">
                  <a:solidFill>
                    <a:srgbClr val="741B4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for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r>
                <a:rPr b="1" lang="en" sz="1800">
                  <a:solidFill>
                    <a:srgbClr val="741B47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int </a:t>
              </a:r>
              <a:r>
                <a:rPr b="1" lang="en" sz="1800">
                  <a:latin typeface="Courier New"/>
                  <a:ea typeface="Courier New"/>
                  <a:cs typeface="Courier New"/>
                  <a:sym typeface="Courier New"/>
                </a:rPr>
                <a:t>i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= 0; </a:t>
              </a:r>
              <a:r>
                <a:rPr b="1" lang="en" sz="1800">
                  <a:latin typeface="Courier New"/>
                  <a:ea typeface="Courier New"/>
                  <a:cs typeface="Courier New"/>
                  <a:sym typeface="Courier New"/>
                </a:rPr>
                <a:t>i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&lt; </a:t>
              </a:r>
              <a:r>
                <a:rPr i="1" lang="en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array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.length; </a:t>
              </a:r>
              <a:r>
                <a:rPr b="1" lang="en" sz="1800">
                  <a:latin typeface="Courier New"/>
                  <a:ea typeface="Courier New"/>
                  <a:cs typeface="Courier New"/>
                  <a:sym typeface="Courier New"/>
                </a:rPr>
                <a:t>i</a:t>
              </a: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++) {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i="1" lang="en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Operations involving the i</a:t>
              </a:r>
              <a:r>
                <a:rPr baseline="30000" i="1" lang="en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</a:t>
              </a:r>
              <a:r>
                <a:rPr i="1" lang="en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element of the array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1" lang="en" sz="1800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/>
            </a:p>
          </p:txBody>
        </p:sp>
      </p:grpSp>
      <p:sp>
        <p:nvSpPr>
          <p:cNvPr id="295" name="Google Shape;295;p40"/>
          <p:cNvSpPr/>
          <p:nvPr/>
        </p:nvSpPr>
        <p:spPr>
          <a:xfrm>
            <a:off x="4211960" y="1721644"/>
            <a:ext cx="1584300" cy="246300"/>
          </a:xfrm>
          <a:prstGeom prst="roundRect">
            <a:avLst>
              <a:gd fmla="val 16667" name="adj"/>
            </a:avLst>
          </a:prstGeom>
          <a:solidFill>
            <a:srgbClr val="00B8FF">
              <a:alpha val="35686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Cycling through array elements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/>
          <p:nvPr/>
        </p:nvSpPr>
        <p:spPr>
          <a:xfrm>
            <a:off x="482600" y="866775"/>
            <a:ext cx="812800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213" lvl="0" marL="303213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makes it easy to initialize the elements of an array as part of a declaration.  The syntax is</a:t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1422400" y="1714500"/>
            <a:ext cx="6553200" cy="571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i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r>
              <a:rPr i="1"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</a:t>
            </a:r>
            <a:r>
              <a:rPr i="1" lang="en" sz="1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482600" y="2181225"/>
            <a:ext cx="8128000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482600" y="2614612"/>
            <a:ext cx="8088313" cy="61793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213" lvl="0" marL="303213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the following declaration initializes the variable </a:t>
            </a:r>
            <a:r>
              <a:rPr b="1" lang="en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powersOfTen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the values 10</a:t>
            </a:r>
            <a:r>
              <a:rPr baseline="3000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</a:t>
            </a:r>
            <a:r>
              <a:rPr baseline="3000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</a:t>
            </a:r>
            <a:r>
              <a:rPr baseline="3000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10</a:t>
            </a:r>
            <a:r>
              <a:rPr baseline="3000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10</a:t>
            </a:r>
            <a:r>
              <a:rPr baseline="30000"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>
            <a:off x="1447800" y="3395663"/>
            <a:ext cx="6513600" cy="3036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powersOfTen</a:t>
            </a:r>
            <a:r>
              <a:rPr b="1" lang="en" sz="14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 {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1,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10,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100,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1000,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482600" y="3681413"/>
            <a:ext cx="8088313" cy="76081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213" lvl="0" marL="342900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This declaration creates an integer array of length 5 and initializes the elements as specified.</a:t>
            </a:r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Initializing arrays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/>
          <p:nvPr/>
        </p:nvSpPr>
        <p:spPr>
          <a:xfrm>
            <a:off x="482600" y="866775"/>
            <a:ext cx="81279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212" lvl="0" marL="303212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In Java, an array’s length must be specified on creation and cannot be modified afterwards.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2185475" y="2211000"/>
            <a:ext cx="3588000" cy="3036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int[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powersOfTen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sp>
        <p:nvSpPr>
          <p:cNvPr id="316" name="Google Shape;316;p42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Initializing arrays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975" y="2724812"/>
            <a:ext cx="7588249" cy="36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4976" y="2000800"/>
            <a:ext cx="724002" cy="7240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/>
          <p:nvPr/>
        </p:nvSpPr>
        <p:spPr>
          <a:xfrm>
            <a:off x="2185475" y="4107750"/>
            <a:ext cx="5160600" cy="3036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powersOfTen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1,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10,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100,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1000,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2185475" y="3473900"/>
            <a:ext cx="3588000" cy="3036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lang="en" sz="14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powersOfTen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221" y="3374325"/>
            <a:ext cx="559500" cy="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7225" y="3979800"/>
            <a:ext cx="559500" cy="5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0" y="58086"/>
            <a:ext cx="9144000" cy="5598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Exercise: Statistics!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 b="41981" l="0" r="0" t="0"/>
          <a:stretch/>
        </p:blipFill>
        <p:spPr>
          <a:xfrm>
            <a:off x="1828800" y="1021125"/>
            <a:ext cx="5155275" cy="35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/>
          <p:nvPr/>
        </p:nvSpPr>
        <p:spPr>
          <a:xfrm>
            <a:off x="482600" y="931069"/>
            <a:ext cx="8096251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03212" lvl="0" marL="303212" marR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You can make an array of any other type!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44"/>
          <p:cNvSpPr/>
          <p:nvPr/>
        </p:nvSpPr>
        <p:spPr>
          <a:xfrm>
            <a:off x="1238250" y="1545749"/>
            <a:ext cx="6667500" cy="559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intArray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 int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[10];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Array Types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44"/>
          <p:cNvSpPr/>
          <p:nvPr/>
        </p:nvSpPr>
        <p:spPr>
          <a:xfrm>
            <a:off x="1238250" y="2227599"/>
            <a:ext cx="6667500" cy="559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charArray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[10];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44"/>
          <p:cNvSpPr/>
          <p:nvPr/>
        </p:nvSpPr>
        <p:spPr>
          <a:xfrm>
            <a:off x="1238250" y="2909462"/>
            <a:ext cx="6667500" cy="559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just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Color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colorArray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Color[10];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44"/>
          <p:cNvSpPr/>
          <p:nvPr/>
        </p:nvSpPr>
        <p:spPr>
          <a:xfrm>
            <a:off x="1238250" y="3591299"/>
            <a:ext cx="6667500" cy="559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GRect[]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grectArray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GRect[10];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1238250" y="4273149"/>
            <a:ext cx="6667500" cy="559500"/>
          </a:xfrm>
          <a:prstGeom prst="rect">
            <a:avLst/>
          </a:prstGeom>
          <a:solidFill>
            <a:srgbClr val="FFFFFF"/>
          </a:solidFill>
          <a:ln cap="sq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int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[][]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 arrayArray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[10][10];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789552"/>
            <a:ext cx="6046604" cy="411683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array of graphical objects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741587"/>
            <a:ext cx="6129300" cy="415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6"/>
          <p:cNvSpPr/>
          <p:nvPr/>
        </p:nvSpPr>
        <p:spPr>
          <a:xfrm>
            <a:off x="1331640" y="1015194"/>
            <a:ext cx="70203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CAR_WIDTH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=75;</a:t>
            </a:r>
            <a:endParaRPr b="1" sz="1800" u="sng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X_OFFSET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=50;</a:t>
            </a:r>
            <a:endParaRPr b="1"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final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NUM_CARS</a:t>
            </a:r>
            <a:r>
              <a:rPr b="1"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=50;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run(){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carHeight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=getHeight()/(2*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NUM_CARS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GRect[] 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GRect[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NUM_CARS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=0;</a:t>
            </a:r>
            <a:r>
              <a:rPr b="1"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NUM_CARS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++){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]=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GRect(</a:t>
            </a:r>
            <a:r>
              <a:rPr b="1"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CAR_WIDTH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carHeight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].setColor(</a:t>
            </a:r>
            <a:r>
              <a:rPr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rgen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.nextColor());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].setFilled(</a:t>
            </a:r>
            <a:r>
              <a:rPr b="1" lang="en" sz="1800">
                <a:solidFill>
                  <a:srgbClr val="7F0055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add(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" sz="1800">
                <a:solidFill>
                  <a:srgbClr val="0000C0"/>
                </a:solidFill>
                <a:latin typeface="Courier New"/>
                <a:ea typeface="Courier New"/>
                <a:cs typeface="Courier New"/>
                <a:sym typeface="Courier New"/>
              </a:rPr>
              <a:t>X_OFFSET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,(2*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lang="en" sz="1800">
                <a:solidFill>
                  <a:srgbClr val="6A3E3E"/>
                </a:solidFill>
                <a:latin typeface="Courier New"/>
                <a:ea typeface="Courier New"/>
                <a:cs typeface="Courier New"/>
                <a:sym typeface="Courier New"/>
              </a:rPr>
              <a:t>carHeight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1890936" y="2714532"/>
            <a:ext cx="4608600" cy="270000"/>
          </a:xfrm>
          <a:prstGeom prst="roundRect">
            <a:avLst>
              <a:gd fmla="val 16667" name="adj"/>
            </a:avLst>
          </a:prstGeom>
          <a:solidFill>
            <a:srgbClr val="00B8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46"/>
          <p:cNvSpPr/>
          <p:nvPr/>
        </p:nvSpPr>
        <p:spPr>
          <a:xfrm>
            <a:off x="2238400" y="3275893"/>
            <a:ext cx="5328600" cy="239100"/>
          </a:xfrm>
          <a:prstGeom prst="roundRect">
            <a:avLst>
              <a:gd fmla="val 16667" name="adj"/>
            </a:avLst>
          </a:prstGeom>
          <a:solidFill>
            <a:srgbClr val="00B8FF">
              <a:alpha val="40784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46"/>
          <p:cNvSpPr/>
          <p:nvPr/>
        </p:nvSpPr>
        <p:spPr>
          <a:xfrm>
            <a:off x="2314600" y="4146868"/>
            <a:ext cx="5328600" cy="239100"/>
          </a:xfrm>
          <a:prstGeom prst="roundRect">
            <a:avLst>
              <a:gd fmla="val 16667" name="adj"/>
            </a:avLst>
          </a:prstGeom>
          <a:solidFill>
            <a:srgbClr val="00B8FF">
              <a:alpha val="4078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p46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an array of</a:t>
            </a: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objects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789552"/>
            <a:ext cx="6046604" cy="411683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Animating an array of objects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839116"/>
            <a:ext cx="6858000" cy="397787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/>
        </p:nvSpPr>
        <p:spPr>
          <a:xfrm>
            <a:off x="0" y="-17860"/>
            <a:ext cx="9144000" cy="559594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are we?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5018000" y="1209675"/>
            <a:ext cx="1386600" cy="11724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55049" y="843675"/>
            <a:ext cx="83940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An array	is an</a:t>
            </a:r>
            <a:r>
              <a:rPr i="1" lang="en"/>
              <a:t> ordered</a:t>
            </a:r>
            <a:r>
              <a:rPr lang="en"/>
              <a:t>, </a:t>
            </a:r>
            <a:r>
              <a:rPr i="1" lang="en"/>
              <a:t>homogeneous</a:t>
            </a:r>
            <a:r>
              <a:rPr lang="en"/>
              <a:t> list of data. </a:t>
            </a:r>
            <a:endParaRPr/>
          </a:p>
          <a:p>
            <a:pPr indent="-342900" lvl="0" marL="3429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Arrays can store both primitives (int, double, char, etc) and objects (GRect, GLine, etc)</a:t>
            </a:r>
            <a:endParaRPr/>
          </a:p>
          <a:p>
            <a:pPr indent="-342900" lvl="0" marL="3429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Array indices start at 0.</a:t>
            </a:r>
            <a:endParaRPr/>
          </a:p>
          <a:p>
            <a:pPr indent="-342900" lvl="0" marL="342900" marR="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"/>
              <a:t>An array’s length cannot be changed once it is created.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368" name="Google Shape;368;p48"/>
          <p:cNvSpPr txBox="1"/>
          <p:nvPr/>
        </p:nvSpPr>
        <p:spPr>
          <a:xfrm>
            <a:off x="0" y="58086"/>
            <a:ext cx="9144000" cy="5598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Summary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idx="1" type="body"/>
          </p:nvPr>
        </p:nvSpPr>
        <p:spPr>
          <a:xfrm>
            <a:off x="355042" y="843682"/>
            <a:ext cx="89988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Reversing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Sorting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2-D Arrays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9"/>
          <p:cNvSpPr txBox="1"/>
          <p:nvPr/>
        </p:nvSpPr>
        <p:spPr>
          <a:xfrm>
            <a:off x="0" y="58086"/>
            <a:ext cx="9144000" cy="5598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Extra: Array Challenges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0" y="539750"/>
            <a:ext cx="9144000" cy="4603800"/>
          </a:xfrm>
          <a:prstGeom prst="rect">
            <a:avLst/>
          </a:prstGeom>
          <a:solidFill>
            <a:srgbClr val="86D0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0" y="-3290"/>
            <a:ext cx="9144000" cy="555498"/>
          </a:xfrm>
          <a:prstGeom prst="rect">
            <a:avLst/>
          </a:prstGeom>
          <a:solidFill>
            <a:srgbClr val="C3D69B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b="0" lang="en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Goals</a:t>
            </a:r>
            <a:endParaRPr b="0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0" y="826559"/>
            <a:ext cx="6858000" cy="457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372238" y="741557"/>
            <a:ext cx="8285434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ort Stack"/>
              <a:buAutoNum type="arabicPeriod"/>
            </a:pPr>
            <a:r>
              <a:rPr lang="en" sz="24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Understand array data structures </a:t>
            </a:r>
            <a:endParaRPr/>
          </a:p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hort Stack"/>
              <a:buAutoNum type="arabicPeriod"/>
            </a:pPr>
            <a:r>
              <a:rPr lang="en" sz="2400">
                <a:solidFill>
                  <a:schemeClr val="dk1"/>
                </a:solidFill>
                <a:latin typeface="Short Stack"/>
                <a:ea typeface="Short Stack"/>
                <a:cs typeface="Short Stack"/>
                <a:sym typeface="Short Stack"/>
              </a:rPr>
              <a:t>Use arrays in a program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789552"/>
            <a:ext cx="6046603" cy="41168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Racing Cars!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72600" y="1931230"/>
            <a:ext cx="89988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Data structures are variable types that	can store	data	in	interesting	 ways.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0" y="58086"/>
            <a:ext cx="9144000" cy="5598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are Data Structures?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/>
        </p:nvSpPr>
        <p:spPr>
          <a:xfrm>
            <a:off x="677053" y="741550"/>
            <a:ext cx="5187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box = a variable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499449" y="2758050"/>
            <a:ext cx="6522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connected boxes = an array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0" y="58086"/>
            <a:ext cx="9144000" cy="5598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are Arrays?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1916200" y="1449750"/>
            <a:ext cx="1437000" cy="10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6684400" y="3381150"/>
            <a:ext cx="1437000" cy="10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/>
          <p:nvPr/>
        </p:nvSpPr>
        <p:spPr>
          <a:xfrm>
            <a:off x="5247400" y="3381150"/>
            <a:ext cx="1437000" cy="10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3810400" y="3381150"/>
            <a:ext cx="1437000" cy="10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/>
          <p:nvPr/>
        </p:nvSpPr>
        <p:spPr>
          <a:xfrm>
            <a:off x="2373400" y="3381150"/>
            <a:ext cx="1437000" cy="10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936400" y="3381150"/>
            <a:ext cx="1437000" cy="10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72600" y="1016830"/>
            <a:ext cx="89988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Arrays have </a:t>
            </a:r>
            <a:r>
              <a:rPr b="1" i="1" lang="en"/>
              <a:t>elements</a:t>
            </a:r>
            <a:r>
              <a:rPr lang="en"/>
              <a:t> that you can access using </a:t>
            </a:r>
            <a:r>
              <a:rPr b="1" i="1" lang="en"/>
              <a:t>indices</a:t>
            </a:r>
            <a:r>
              <a:rPr lang="en"/>
              <a:t>.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0" y="58086"/>
            <a:ext cx="9144000" cy="5598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are Arrays?</a:t>
            </a:r>
            <a:endParaRPr b="1"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241323"/>
            <a:ext cx="7753074" cy="22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25" y="621788"/>
            <a:ext cx="4019800" cy="3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1800"/>
            <a:ext cx="4327489" cy="38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7"/>
          <p:cNvGrpSpPr/>
          <p:nvPr/>
        </p:nvGrpSpPr>
        <p:grpSpPr>
          <a:xfrm>
            <a:off x="403225" y="914400"/>
            <a:ext cx="8191501" cy="302419"/>
            <a:chOff x="254" y="768"/>
            <a:chExt cx="5160" cy="254"/>
          </a:xfrm>
        </p:grpSpPr>
        <p:sp>
          <p:nvSpPr>
            <p:cNvPr id="210" name="Google Shape;210;p37"/>
            <p:cNvSpPr txBox="1"/>
            <p:nvPr/>
          </p:nvSpPr>
          <p:spPr>
            <a:xfrm>
              <a:off x="549" y="768"/>
              <a:ext cx="4865" cy="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i="1"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 array is ordered.(considering </a:t>
              </a:r>
              <a:r>
                <a:rPr i="1" lang="en" sz="2400">
                  <a:latin typeface="Times New Roman"/>
                  <a:ea typeface="Times New Roman"/>
                  <a:cs typeface="Times New Roman"/>
                  <a:sym typeface="Times New Roman"/>
                </a:rPr>
                <a:t>indices</a:t>
              </a:r>
              <a:r>
                <a:rPr i="1"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not the contents)</a:t>
              </a:r>
              <a:r>
                <a:rPr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211" name="Google Shape;211;p37"/>
            <p:cNvSpPr txBox="1"/>
            <p:nvPr/>
          </p:nvSpPr>
          <p:spPr>
            <a:xfrm>
              <a:off x="254" y="768"/>
              <a:ext cx="279" cy="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Times New Roman"/>
                <a:buNone/>
              </a:pPr>
              <a:r>
                <a:rPr lang="en" sz="2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</a:t>
              </a:r>
              <a:endParaRPr/>
            </a:p>
          </p:txBody>
        </p:sp>
      </p:grpSp>
      <p:grpSp>
        <p:nvGrpSpPr>
          <p:cNvPr id="212" name="Google Shape;212;p37"/>
          <p:cNvGrpSpPr/>
          <p:nvPr/>
        </p:nvGrpSpPr>
        <p:grpSpPr>
          <a:xfrm>
            <a:off x="403225" y="1651397"/>
            <a:ext cx="8191501" cy="302419"/>
            <a:chOff x="254" y="1387"/>
            <a:chExt cx="5160" cy="254"/>
          </a:xfrm>
        </p:grpSpPr>
        <p:sp>
          <p:nvSpPr>
            <p:cNvPr id="213" name="Google Shape;213;p37"/>
            <p:cNvSpPr txBox="1"/>
            <p:nvPr/>
          </p:nvSpPr>
          <p:spPr>
            <a:xfrm>
              <a:off x="549" y="1387"/>
              <a:ext cx="4865" cy="2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just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i="1"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 array is homogeneous.</a:t>
              </a:r>
              <a:r>
                <a:rPr lang="en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214" name="Google Shape;214;p37"/>
            <p:cNvSpPr txBox="1"/>
            <p:nvPr/>
          </p:nvSpPr>
          <p:spPr>
            <a:xfrm>
              <a:off x="254" y="1387"/>
              <a:ext cx="279" cy="2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Times New Roman"/>
                <a:buNone/>
              </a:pPr>
              <a:r>
                <a:rPr lang="en" sz="2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</a:t>
              </a:r>
              <a:endParaRPr/>
            </a:p>
          </p:txBody>
        </p:sp>
      </p:grp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813" y="2743200"/>
            <a:ext cx="6950075" cy="164544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0" y="58340"/>
            <a:ext cx="9144000" cy="559500"/>
          </a:xfrm>
          <a:prstGeom prst="rect">
            <a:avLst/>
          </a:prstGeom>
          <a:solidFill>
            <a:srgbClr val="C2D5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b="1" lang="e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Arrays: Basic properties</a:t>
            </a:r>
            <a:endParaRPr b="1" i="0" sz="4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